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13"/>
  </p:notesMasterIdLst>
  <p:sldIdLst>
    <p:sldId id="256" r:id="rId2"/>
    <p:sldId id="263" r:id="rId3"/>
    <p:sldId id="259" r:id="rId4"/>
    <p:sldId id="257" r:id="rId5"/>
    <p:sldId id="271" r:id="rId6"/>
    <p:sldId id="267" r:id="rId7"/>
    <p:sldId id="268" r:id="rId8"/>
    <p:sldId id="269" r:id="rId9"/>
    <p:sldId id="270" r:id="rId10"/>
    <p:sldId id="266" r:id="rId11"/>
    <p:sldId id="260"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Lato" panose="020F0502020204030203" pitchFamily="34" charset="0"/>
      <p:regular r:id="rId18"/>
      <p:bold r:id="rId19"/>
      <p:italic r:id="rId20"/>
      <p:boldItalic r:id="rId21"/>
    </p:embeddedFont>
    <p:embeddedFont>
      <p:font typeface="Raleway" panose="020B0503030101060003"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67"/>
    <p:restoredTop sz="94719"/>
  </p:normalViewPr>
  <p:slideViewPr>
    <p:cSldViewPr snapToGrid="0">
      <p:cViewPr varScale="1">
        <p:scale>
          <a:sx n="202" d="100"/>
          <a:sy n="202" d="100"/>
        </p:scale>
        <p:origin x="1288"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media/image1.png>
</file>

<file path=ppt/media/image2.png>
</file>

<file path=ppt/media/image3.png>
</file>

<file path=ppt/media/image4.tiff>
</file>

<file path=ppt/media/image5.tif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6c5e9863d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6c5e9863d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9469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6c6b596ba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6c6b596b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6c5e9863d8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6c5e9863d8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166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6c5e9863d8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6c5e9863d8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6c5e9863d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6c5e9863d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6c5e9863d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6c5e9863d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9911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6c5e9863d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6c5e9863d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9265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6c5e9863d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6c5e9863d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16932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6c5e9863d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6c5e9863d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8325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6c5e9863d8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6c5e9863d8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17677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zh-C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tiff"/></Relationships>
</file>

<file path=ppt/slides/_rels/slide11.xml.rels><?xml version="1.0" encoding="UTF-8" standalone="yes"?>
<Relationships xmlns="http://schemas.openxmlformats.org/package/2006/relationships"><Relationship Id="rId3" Type="http://schemas.openxmlformats.org/officeDocument/2006/relationships/hyperlink" Target="mailto:sy609@scarletmail.rutgers.edu" TargetMode="External"/><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hyperlink" Target="mailto:mw814@scarletmail.rutgers.edu"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S20-65 </a:t>
            </a:r>
            <a:r>
              <a:rPr lang="zh-CN" dirty="0"/>
              <a:t>Capstone Design: </a:t>
            </a:r>
            <a:br>
              <a:rPr lang="en-US" altLang="zh-CN" dirty="0"/>
            </a:br>
            <a:r>
              <a:rPr lang="zh-CN" dirty="0"/>
              <a:t>Music Sheet Maker</a:t>
            </a:r>
            <a:endParaRPr dirty="0"/>
          </a:p>
        </p:txBody>
      </p:sp>
      <p:sp>
        <p:nvSpPr>
          <p:cNvPr id="87" name="Google Shape;87;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dirty="0"/>
              <a:t>Sifan Yuan</a:t>
            </a:r>
            <a:r>
              <a:rPr lang="en-US" altLang="zh-CN" dirty="0"/>
              <a:t>(sy609)</a:t>
            </a:r>
            <a:endParaRPr dirty="0"/>
          </a:p>
          <a:p>
            <a:pPr marL="0" lvl="0" indent="0" algn="l" rtl="0">
              <a:spcBef>
                <a:spcPts val="0"/>
              </a:spcBef>
              <a:spcAft>
                <a:spcPts val="0"/>
              </a:spcAft>
              <a:buNone/>
            </a:pPr>
            <a:r>
              <a:rPr lang="zh-CN" dirty="0"/>
              <a:t>Haocong Wang</a:t>
            </a:r>
            <a:r>
              <a:rPr lang="en-US" altLang="zh-CN" dirty="0"/>
              <a:t>(mw814)</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Advisor: Prof. Yingying Chen</a:t>
            </a:r>
          </a:p>
          <a:p>
            <a:pPr marL="0" lvl="0" indent="0" algn="l" rtl="0">
              <a:spcBef>
                <a:spcPts val="0"/>
              </a:spcBef>
              <a:spcAft>
                <a:spcPts val="0"/>
              </a:spcAft>
              <a:buNone/>
            </a:pPr>
            <a:r>
              <a:rPr lang="en-US" altLang="zh-CN" dirty="0"/>
              <a:t>Instructor: Ph.D. Yilin Yang</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lvl="0"/>
            <a:r>
              <a:rPr lang="en-US" altLang="zh-CN" sz="2800" dirty="0"/>
              <a:t>Demo</a:t>
            </a:r>
            <a:endParaRPr dirty="0"/>
          </a:p>
        </p:txBody>
      </p:sp>
      <p:pic>
        <p:nvPicPr>
          <p:cNvPr id="3" name="Picture 1" descr="A picture containing sitting, computer&#10;&#10;Description automatically generated">
            <a:extLst>
              <a:ext uri="{FF2B5EF4-FFF2-40B4-BE49-F238E27FC236}">
                <a16:creationId xmlns:a16="http://schemas.microsoft.com/office/drawing/2014/main" id="{1765F286-771A-B448-A757-4481303FCEC1}"/>
              </a:ext>
            </a:extLst>
          </p:cNvPr>
          <p:cNvPicPr/>
          <p:nvPr/>
        </p:nvPicPr>
        <p:blipFill>
          <a:blip r:embed="rId3"/>
          <a:stretch>
            <a:fillRect/>
          </a:stretch>
        </p:blipFill>
        <p:spPr>
          <a:xfrm>
            <a:off x="616475" y="1886019"/>
            <a:ext cx="3955525" cy="1492466"/>
          </a:xfrm>
          <a:prstGeom prst="rect">
            <a:avLst/>
          </a:prstGeom>
        </p:spPr>
      </p:pic>
      <p:pic>
        <p:nvPicPr>
          <p:cNvPr id="4" name="Picture 2" descr="A close up of a logo&#10;&#10;Description automatically generated">
            <a:extLst>
              <a:ext uri="{FF2B5EF4-FFF2-40B4-BE49-F238E27FC236}">
                <a16:creationId xmlns:a16="http://schemas.microsoft.com/office/drawing/2014/main" id="{3AD0B0D2-4F40-FB42-868F-A2E35E0C4A79}"/>
              </a:ext>
            </a:extLst>
          </p:cNvPr>
          <p:cNvPicPr/>
          <p:nvPr/>
        </p:nvPicPr>
        <p:blipFill>
          <a:blip r:embed="rId4"/>
          <a:stretch>
            <a:fillRect/>
          </a:stretch>
        </p:blipFill>
        <p:spPr>
          <a:xfrm>
            <a:off x="4668765" y="1886019"/>
            <a:ext cx="3551971" cy="1492466"/>
          </a:xfrm>
          <a:prstGeom prst="rect">
            <a:avLst/>
          </a:prstGeom>
        </p:spPr>
      </p:pic>
      <p:pic>
        <p:nvPicPr>
          <p:cNvPr id="5" name="Picture 4" descr="A close up of a screen&#10;&#10;Description automatically generated">
            <a:extLst>
              <a:ext uri="{FF2B5EF4-FFF2-40B4-BE49-F238E27FC236}">
                <a16:creationId xmlns:a16="http://schemas.microsoft.com/office/drawing/2014/main" id="{BD3989C3-4895-E44E-9A73-84A14EA98AC3}"/>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1600200" y="3533287"/>
            <a:ext cx="5943600" cy="1111885"/>
          </a:xfrm>
          <a:prstGeom prst="rect">
            <a:avLst/>
          </a:prstGeom>
        </p:spPr>
      </p:pic>
    </p:spTree>
    <p:extLst>
      <p:ext uri="{BB962C8B-B14F-4D97-AF65-F5344CB8AC3E}">
        <p14:creationId xmlns:p14="http://schemas.microsoft.com/office/powerpoint/2010/main" val="3686141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29450" y="733950"/>
            <a:ext cx="7688400" cy="1244700"/>
          </a:xfrm>
          <a:prstGeom prst="rect">
            <a:avLst/>
          </a:prstGeom>
          <a:noFill/>
          <a:ln>
            <a:noFill/>
          </a:ln>
        </p:spPr>
        <p:txBody>
          <a:bodyPr spcFirstLastPara="1" wrap="square" lIns="91425" tIns="91425" rIns="91425" bIns="91425" anchor="t" anchorCtr="0">
            <a:normAutofit/>
          </a:bodyPr>
          <a:lstStyle/>
          <a:p>
            <a:pPr marL="0" lvl="0" indent="0" rtl="0">
              <a:lnSpc>
                <a:spcPct val="90000"/>
              </a:lnSpc>
              <a:spcBef>
                <a:spcPts val="0"/>
              </a:spcBef>
              <a:spcAft>
                <a:spcPts val="0"/>
              </a:spcAft>
              <a:buNone/>
            </a:pPr>
            <a:r>
              <a:rPr lang="en-US" altLang="zh-CN" sz="3800" dirty="0"/>
              <a:t>Thank You for Your Attention!</a:t>
            </a:r>
            <a:endParaRPr lang="en-US" sz="3800" dirty="0"/>
          </a:p>
        </p:txBody>
      </p:sp>
      <p:sp>
        <p:nvSpPr>
          <p:cNvPr id="115" name="Text Placeholder 2">
            <a:extLst>
              <a:ext uri="{FF2B5EF4-FFF2-40B4-BE49-F238E27FC236}">
                <a16:creationId xmlns:a16="http://schemas.microsoft.com/office/drawing/2014/main" id="{4BB8F4A3-E03A-4766-8316-A9B1CB9434DF}"/>
              </a:ext>
            </a:extLst>
          </p:cNvPr>
          <p:cNvSpPr>
            <a:spLocks noGrp="1"/>
          </p:cNvSpPr>
          <p:nvPr>
            <p:ph type="body" idx="1"/>
          </p:nvPr>
        </p:nvSpPr>
        <p:spPr>
          <a:xfrm>
            <a:off x="729450" y="2272888"/>
            <a:ext cx="7688400" cy="1580400"/>
          </a:xfrm>
        </p:spPr>
        <p:txBody>
          <a:bodyPr/>
          <a:lstStyle/>
          <a:p>
            <a:pPr marL="146050" indent="0" algn="ctr">
              <a:buNone/>
            </a:pPr>
            <a:r>
              <a:rPr lang="en-US" sz="2000" dirty="0" err="1"/>
              <a:t>Sifan</a:t>
            </a:r>
            <a:r>
              <a:rPr lang="en-US" sz="2000" dirty="0"/>
              <a:t> Yuan: </a:t>
            </a:r>
            <a:r>
              <a:rPr lang="en-US" sz="2000" dirty="0">
                <a:hlinkClick r:id="rId3"/>
              </a:rPr>
              <a:t>sy609@scarletmail.rutgers.edu</a:t>
            </a:r>
            <a:endParaRPr lang="en-US" sz="2000" dirty="0"/>
          </a:p>
          <a:p>
            <a:pPr marL="146050" indent="0" algn="ctr">
              <a:buNone/>
            </a:pPr>
            <a:r>
              <a:rPr lang="en-US" sz="2000" dirty="0" err="1"/>
              <a:t>Haocong</a:t>
            </a:r>
            <a:r>
              <a:rPr lang="en-US" sz="2000" dirty="0"/>
              <a:t> Wang: </a:t>
            </a:r>
            <a:r>
              <a:rPr lang="en-US" sz="2000" dirty="0">
                <a:hlinkClick r:id="rId4"/>
              </a:rPr>
              <a:t>mw814@scarletmail.rutgers.edu</a:t>
            </a:r>
            <a:endParaRPr lang="en-US" sz="2000" dirty="0"/>
          </a:p>
          <a:p>
            <a:pPr marL="146050" indent="0">
              <a:buNone/>
            </a:pP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lvl="0"/>
            <a:r>
              <a:rPr lang="en-US" dirty="0"/>
              <a:t>Scope of Work</a:t>
            </a:r>
            <a:endParaRPr dirty="0"/>
          </a:p>
        </p:txBody>
      </p:sp>
      <p:sp>
        <p:nvSpPr>
          <p:cNvPr id="99" name="Google Shape;99;p15"/>
          <p:cNvSpPr txBox="1">
            <a:spLocks noGrp="1"/>
          </p:cNvSpPr>
          <p:nvPr>
            <p:ph type="body" idx="1"/>
          </p:nvPr>
        </p:nvSpPr>
        <p:spPr>
          <a:xfrm>
            <a:off x="727650" y="2089575"/>
            <a:ext cx="7688700" cy="2221500"/>
          </a:xfrm>
          <a:prstGeom prst="rect">
            <a:avLst/>
          </a:prstGeom>
        </p:spPr>
        <p:txBody>
          <a:bodyPr spcFirstLastPara="1" wrap="square" lIns="91425" tIns="91425" rIns="91425" bIns="91425" anchor="t" anchorCtr="0">
            <a:noAutofit/>
          </a:bodyPr>
          <a:lstStyle/>
          <a:p>
            <a:pPr lvl="0" indent="-342900">
              <a:buSzPts val="1800"/>
              <a:buChar char="➢"/>
            </a:pPr>
            <a:r>
              <a:rPr lang="en-US" altLang="zh-CN" sz="1800" dirty="0"/>
              <a:t>Audio data fetching and preprocessing (</a:t>
            </a:r>
            <a:r>
              <a:rPr lang="en-US" altLang="zh-CN" sz="1800" dirty="0">
                <a:solidFill>
                  <a:srgbClr val="FF0000"/>
                </a:solidFill>
              </a:rPr>
              <a:t>Checked</a:t>
            </a:r>
            <a:r>
              <a:rPr lang="en-US" altLang="zh-CN" sz="1800" dirty="0"/>
              <a:t>)</a:t>
            </a:r>
          </a:p>
          <a:p>
            <a:pPr lvl="0" indent="-342900">
              <a:spcBef>
                <a:spcPts val="1000"/>
              </a:spcBef>
              <a:buSzPts val="1800"/>
              <a:buChar char="➢"/>
            </a:pPr>
            <a:r>
              <a:rPr lang="en-US" altLang="zh-CN" sz="1800" dirty="0"/>
              <a:t>Music Transcription (Simple Piano Music) (</a:t>
            </a:r>
            <a:r>
              <a:rPr lang="en-US" altLang="zh-CN" sz="1800" dirty="0">
                <a:solidFill>
                  <a:srgbClr val="FF0000"/>
                </a:solidFill>
              </a:rPr>
              <a:t>In progress</a:t>
            </a:r>
            <a:r>
              <a:rPr lang="en-US" altLang="zh-CN" sz="1800" dirty="0"/>
              <a:t>)</a:t>
            </a:r>
          </a:p>
          <a:p>
            <a:pPr marL="114300" lvl="0" indent="0">
              <a:spcBef>
                <a:spcPts val="1000"/>
              </a:spcBef>
              <a:buSzPts val="1800"/>
              <a:buNone/>
            </a:pPr>
            <a:r>
              <a:rPr lang="en-US" altLang="zh-CN" sz="1800" dirty="0"/>
              <a:t>	- Create MIDI file based on the audio</a:t>
            </a:r>
          </a:p>
          <a:p>
            <a:pPr lvl="0" indent="-342900">
              <a:spcBef>
                <a:spcPts val="1000"/>
              </a:spcBef>
              <a:buSzPts val="1800"/>
              <a:buChar char="➢"/>
            </a:pPr>
            <a:r>
              <a:rPr lang="en-US" altLang="zh-CN" sz="1800" dirty="0"/>
              <a:t>Write it into music sheet (</a:t>
            </a:r>
            <a:r>
              <a:rPr lang="en-US" altLang="zh-CN" sz="1800" dirty="0">
                <a:solidFill>
                  <a:srgbClr val="FF0000"/>
                </a:solidFill>
              </a:rPr>
              <a:t>Checked</a:t>
            </a:r>
            <a:r>
              <a:rPr lang="en-US" altLang="zh-CN" sz="1800" dirty="0"/>
              <a:t>)</a:t>
            </a:r>
          </a:p>
          <a:p>
            <a:pPr lvl="0" indent="-342900">
              <a:spcBef>
                <a:spcPts val="1000"/>
              </a:spcBef>
              <a:buSzPts val="1800"/>
              <a:buChar char="➢"/>
            </a:pPr>
            <a:r>
              <a:rPr lang="en-US" altLang="zh-CN" sz="1800" dirty="0"/>
              <a:t>Improve the system *</a:t>
            </a:r>
          </a:p>
        </p:txBody>
      </p:sp>
    </p:spTree>
    <p:extLst>
      <p:ext uri="{BB962C8B-B14F-4D97-AF65-F5344CB8AC3E}">
        <p14:creationId xmlns:p14="http://schemas.microsoft.com/office/powerpoint/2010/main" val="1839332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Progress and Future Plan</a:t>
            </a:r>
            <a:endParaRPr dirty="0"/>
          </a:p>
        </p:txBody>
      </p:sp>
      <p:graphicFrame>
        <p:nvGraphicFramePr>
          <p:cNvPr id="4" name="表格 3">
            <a:extLst>
              <a:ext uri="{FF2B5EF4-FFF2-40B4-BE49-F238E27FC236}">
                <a16:creationId xmlns:a16="http://schemas.microsoft.com/office/drawing/2014/main" id="{AF4A1FF1-157B-6D45-8590-E6BC6823A1DB}"/>
              </a:ext>
            </a:extLst>
          </p:cNvPr>
          <p:cNvGraphicFramePr>
            <a:graphicFrameLocks noGrp="1"/>
          </p:cNvGraphicFramePr>
          <p:nvPr>
            <p:extLst>
              <p:ext uri="{D42A27DB-BD31-4B8C-83A1-F6EECF244321}">
                <p14:modId xmlns:p14="http://schemas.microsoft.com/office/powerpoint/2010/main" val="3520192967"/>
              </p:ext>
            </p:extLst>
          </p:nvPr>
        </p:nvGraphicFramePr>
        <p:xfrm>
          <a:off x="1653299" y="1958691"/>
          <a:ext cx="5837401" cy="2661920"/>
        </p:xfrm>
        <a:graphic>
          <a:graphicData uri="http://schemas.openxmlformats.org/drawingml/2006/table">
            <a:tbl>
              <a:tblPr firstRow="1" firstCol="1" bandRow="1">
                <a:tableStyleId>{5C22544A-7EE6-4342-B048-85BDC9FD1C3A}</a:tableStyleId>
              </a:tblPr>
              <a:tblGrid>
                <a:gridCol w="2545561">
                  <a:extLst>
                    <a:ext uri="{9D8B030D-6E8A-4147-A177-3AD203B41FA5}">
                      <a16:colId xmlns:a16="http://schemas.microsoft.com/office/drawing/2014/main" val="3261948808"/>
                    </a:ext>
                  </a:extLst>
                </a:gridCol>
                <a:gridCol w="1116198">
                  <a:extLst>
                    <a:ext uri="{9D8B030D-6E8A-4147-A177-3AD203B41FA5}">
                      <a16:colId xmlns:a16="http://schemas.microsoft.com/office/drawing/2014/main" val="1739757624"/>
                    </a:ext>
                  </a:extLst>
                </a:gridCol>
                <a:gridCol w="2175642">
                  <a:extLst>
                    <a:ext uri="{9D8B030D-6E8A-4147-A177-3AD203B41FA5}">
                      <a16:colId xmlns:a16="http://schemas.microsoft.com/office/drawing/2014/main" val="3918445501"/>
                    </a:ext>
                  </a:extLst>
                </a:gridCol>
              </a:tblGrid>
              <a:tr h="275800">
                <a:tc>
                  <a:txBody>
                    <a:bodyPr/>
                    <a:lstStyle/>
                    <a:p>
                      <a:pPr>
                        <a:spcAft>
                          <a:spcPts val="0"/>
                        </a:spcAft>
                      </a:pPr>
                      <a:r>
                        <a:rPr lang="en-US" sz="1200">
                          <a:effectLst/>
                        </a:rPr>
                        <a:t>Task Name</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dirty="0">
                          <a:effectLst/>
                        </a:rPr>
                        <a:t>Progress (%)</a:t>
                      </a:r>
                      <a:endParaRPr lang="zh-CN" sz="1200" dirty="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a:effectLst/>
                        </a:rPr>
                        <a:t>Estimated Completion Date</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extLst>
                  <a:ext uri="{0D108BD9-81ED-4DB2-BD59-A6C34878D82A}">
                    <a16:rowId xmlns:a16="http://schemas.microsoft.com/office/drawing/2014/main" val="1798130920"/>
                  </a:ext>
                </a:extLst>
              </a:tr>
              <a:tr h="275975">
                <a:tc>
                  <a:txBody>
                    <a:bodyPr/>
                    <a:lstStyle/>
                    <a:p>
                      <a:pPr>
                        <a:spcAft>
                          <a:spcPts val="0"/>
                        </a:spcAft>
                      </a:pPr>
                      <a:r>
                        <a:rPr lang="en-US" sz="1200">
                          <a:effectLst/>
                        </a:rPr>
                        <a:t>Extract the audio data</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a:effectLst/>
                        </a:rPr>
                        <a:t>100%</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endParaRPr lang="zh-CN" sz="1200">
                        <a:effectLst/>
                        <a:latin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114523624"/>
                  </a:ext>
                </a:extLst>
              </a:tr>
              <a:tr h="438846">
                <a:tc>
                  <a:txBody>
                    <a:bodyPr/>
                    <a:lstStyle/>
                    <a:p>
                      <a:pPr>
                        <a:spcAft>
                          <a:spcPts val="0"/>
                        </a:spcAft>
                      </a:pPr>
                      <a:r>
                        <a:rPr lang="en-US" sz="1200">
                          <a:effectLst/>
                        </a:rPr>
                        <a:t>Analyze the data in the frequency domain</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dirty="0">
                          <a:effectLst/>
                        </a:rPr>
                        <a:t>100%</a:t>
                      </a:r>
                      <a:endParaRPr lang="zh-CN" sz="1200" dirty="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a:effectLst/>
                        </a:rPr>
                        <a:t>2020.03.22</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extLst>
                  <a:ext uri="{0D108BD9-81ED-4DB2-BD59-A6C34878D82A}">
                    <a16:rowId xmlns:a16="http://schemas.microsoft.com/office/drawing/2014/main" val="2901139181"/>
                  </a:ext>
                </a:extLst>
              </a:tr>
              <a:tr h="275975">
                <a:tc>
                  <a:txBody>
                    <a:bodyPr/>
                    <a:lstStyle/>
                    <a:p>
                      <a:pPr>
                        <a:spcAft>
                          <a:spcPts val="0"/>
                        </a:spcAft>
                      </a:pPr>
                      <a:r>
                        <a:rPr lang="en-US" sz="1200">
                          <a:effectLst/>
                        </a:rPr>
                        <a:t>Label the data by pitch</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dirty="0">
                          <a:effectLst/>
                        </a:rPr>
                        <a:t>100%</a:t>
                      </a:r>
                      <a:endParaRPr lang="zh-CN" sz="1200" dirty="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a:effectLst/>
                        </a:rPr>
                        <a:t>2020.03.22</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extLst>
                  <a:ext uri="{0D108BD9-81ED-4DB2-BD59-A6C34878D82A}">
                    <a16:rowId xmlns:a16="http://schemas.microsoft.com/office/drawing/2014/main" val="107110221"/>
                  </a:ext>
                </a:extLst>
              </a:tr>
              <a:tr h="275975">
                <a:tc>
                  <a:txBody>
                    <a:bodyPr/>
                    <a:lstStyle/>
                    <a:p>
                      <a:pPr>
                        <a:spcAft>
                          <a:spcPts val="0"/>
                        </a:spcAft>
                      </a:pPr>
                      <a:r>
                        <a:rPr lang="en-US" sz="1200">
                          <a:effectLst/>
                        </a:rPr>
                        <a:t>Divide the data into a single note</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dirty="0">
                          <a:effectLst/>
                        </a:rPr>
                        <a:t>100%</a:t>
                      </a:r>
                      <a:endParaRPr lang="zh-CN" sz="1200" dirty="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endParaRPr lang="zh-CN" sz="1200">
                        <a:effectLst/>
                        <a:latin typeface="Calibri" panose="020F0502020204030204" pitchFamily="34" charset="0"/>
                        <a:cs typeface="Times New Roman" panose="02020603050405020304" pitchFamily="18" charset="0"/>
                      </a:endParaRPr>
                    </a:p>
                  </a:txBody>
                  <a:tcPr marL="63500" marR="63500" marT="63500" marB="63500"/>
                </a:tc>
                <a:extLst>
                  <a:ext uri="{0D108BD9-81ED-4DB2-BD59-A6C34878D82A}">
                    <a16:rowId xmlns:a16="http://schemas.microsoft.com/office/drawing/2014/main" val="3642199063"/>
                  </a:ext>
                </a:extLst>
              </a:tr>
              <a:tr h="275975">
                <a:tc>
                  <a:txBody>
                    <a:bodyPr/>
                    <a:lstStyle/>
                    <a:p>
                      <a:pPr>
                        <a:spcAft>
                          <a:spcPts val="0"/>
                        </a:spcAft>
                      </a:pPr>
                      <a:r>
                        <a:rPr lang="en-US" sz="1200">
                          <a:effectLst/>
                        </a:rPr>
                        <a:t>Create the MIDI file</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dirty="0">
                          <a:effectLst/>
                        </a:rPr>
                        <a:t>50%</a:t>
                      </a:r>
                      <a:endParaRPr lang="zh-CN" sz="1200" dirty="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a:effectLst/>
                        </a:rPr>
                        <a:t>2020.03.31</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extLst>
                  <a:ext uri="{0D108BD9-81ED-4DB2-BD59-A6C34878D82A}">
                    <a16:rowId xmlns:a16="http://schemas.microsoft.com/office/drawing/2014/main" val="4268834017"/>
                  </a:ext>
                </a:extLst>
              </a:tr>
              <a:tr h="275975">
                <a:tc>
                  <a:txBody>
                    <a:bodyPr/>
                    <a:lstStyle/>
                    <a:p>
                      <a:pPr>
                        <a:spcAft>
                          <a:spcPts val="0"/>
                        </a:spcAft>
                      </a:pPr>
                      <a:r>
                        <a:rPr lang="en-US" sz="1200">
                          <a:effectLst/>
                        </a:rPr>
                        <a:t>Deal with the noise</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a:effectLst/>
                        </a:rPr>
                        <a:t>30%</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a:effectLst/>
                        </a:rPr>
                        <a:t>2020.04.05</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extLst>
                  <a:ext uri="{0D108BD9-81ED-4DB2-BD59-A6C34878D82A}">
                    <a16:rowId xmlns:a16="http://schemas.microsoft.com/office/drawing/2014/main" val="314527851"/>
                  </a:ext>
                </a:extLst>
              </a:tr>
              <a:tr h="275975">
                <a:tc>
                  <a:txBody>
                    <a:bodyPr/>
                    <a:lstStyle/>
                    <a:p>
                      <a:pPr>
                        <a:spcAft>
                          <a:spcPts val="0"/>
                        </a:spcAft>
                      </a:pPr>
                      <a:r>
                        <a:rPr lang="en-US" sz="1200">
                          <a:effectLst/>
                        </a:rPr>
                        <a:t>Apply the UI</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a:effectLst/>
                        </a:rPr>
                        <a:t>10%</a:t>
                      </a:r>
                      <a:endParaRPr lang="zh-CN" sz="120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tc>
                  <a:txBody>
                    <a:bodyPr/>
                    <a:lstStyle/>
                    <a:p>
                      <a:pPr>
                        <a:spcAft>
                          <a:spcPts val="0"/>
                        </a:spcAft>
                      </a:pPr>
                      <a:r>
                        <a:rPr lang="en-US" sz="1200" dirty="0">
                          <a:effectLst/>
                        </a:rPr>
                        <a:t>2020.04.16</a:t>
                      </a:r>
                      <a:endParaRPr lang="zh-CN" sz="1200" dirty="0">
                        <a:effectLst/>
                        <a:latin typeface="Calibri" panose="020F0502020204030204" pitchFamily="34" charset="0"/>
                        <a:ea typeface="DengXian" panose="02010600030101010101" pitchFamily="2" charset="-122"/>
                        <a:cs typeface="Times New Roman" panose="02020603050405020304" pitchFamily="18" charset="0"/>
                      </a:endParaRPr>
                    </a:p>
                  </a:txBody>
                  <a:tcPr marL="63500" marR="63500" marT="63500" marB="63500"/>
                </a:tc>
                <a:extLst>
                  <a:ext uri="{0D108BD9-81ED-4DB2-BD59-A6C34878D82A}">
                    <a16:rowId xmlns:a16="http://schemas.microsoft.com/office/drawing/2014/main" val="252703648"/>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lvl="0"/>
            <a:r>
              <a:rPr lang="en-US" altLang="zh-CN" sz="2800" dirty="0"/>
              <a:t>Progress and Challenge</a:t>
            </a:r>
            <a:endParaRPr dirty="0"/>
          </a:p>
        </p:txBody>
      </p:sp>
      <p:pic>
        <p:nvPicPr>
          <p:cNvPr id="4" name="Picture 2" descr="A picture containing indoor, electronics&#10;&#10;Description automatically generated">
            <a:extLst>
              <a:ext uri="{FF2B5EF4-FFF2-40B4-BE49-F238E27FC236}">
                <a16:creationId xmlns:a16="http://schemas.microsoft.com/office/drawing/2014/main" id="{99EF1725-E70D-C546-8650-6855FC2EBB5F}"/>
              </a:ext>
            </a:extLst>
          </p:cNvPr>
          <p:cNvPicPr/>
          <p:nvPr/>
        </p:nvPicPr>
        <p:blipFill>
          <a:blip r:embed="rId3">
            <a:extLst>
              <a:ext uri="{28A0092B-C50C-407E-A947-70E740481C1C}">
                <a14:useLocalDpi xmlns:a14="http://schemas.microsoft.com/office/drawing/2010/main" val="0"/>
              </a:ext>
            </a:extLst>
          </a:blip>
          <a:stretch>
            <a:fillRect/>
          </a:stretch>
        </p:blipFill>
        <p:spPr>
          <a:xfrm>
            <a:off x="496658" y="1844042"/>
            <a:ext cx="4075342" cy="1573921"/>
          </a:xfrm>
          <a:prstGeom prst="rect">
            <a:avLst/>
          </a:prstGeom>
        </p:spPr>
      </p:pic>
      <p:pic>
        <p:nvPicPr>
          <p:cNvPr id="7" name="Picture 1">
            <a:extLst>
              <a:ext uri="{FF2B5EF4-FFF2-40B4-BE49-F238E27FC236}">
                <a16:creationId xmlns:a16="http://schemas.microsoft.com/office/drawing/2014/main" id="{38A530C4-ACF8-4F41-938F-98D9720AE33A}"/>
              </a:ext>
            </a:extLst>
          </p:cNvPr>
          <p:cNvPicPr/>
          <p:nvPr/>
        </p:nvPicPr>
        <p:blipFill>
          <a:blip r:embed="rId4">
            <a:extLst>
              <a:ext uri="{28A0092B-C50C-407E-A947-70E740481C1C}">
                <a14:useLocalDpi xmlns:a14="http://schemas.microsoft.com/office/drawing/2010/main" val="0"/>
              </a:ext>
            </a:extLst>
          </a:blip>
          <a:stretch>
            <a:fillRect/>
          </a:stretch>
        </p:blipFill>
        <p:spPr>
          <a:xfrm>
            <a:off x="4462625" y="1884769"/>
            <a:ext cx="3955525" cy="1492466"/>
          </a:xfrm>
          <a:prstGeom prst="rect">
            <a:avLst/>
          </a:prstGeom>
        </p:spPr>
      </p:pic>
      <p:sp>
        <p:nvSpPr>
          <p:cNvPr id="2" name="文本框 1">
            <a:extLst>
              <a:ext uri="{FF2B5EF4-FFF2-40B4-BE49-F238E27FC236}">
                <a16:creationId xmlns:a16="http://schemas.microsoft.com/office/drawing/2014/main" id="{67E58E06-10F5-5742-8F1A-50023DF90E1C}"/>
              </a:ext>
            </a:extLst>
          </p:cNvPr>
          <p:cNvSpPr txBox="1"/>
          <p:nvPr/>
        </p:nvSpPr>
        <p:spPr>
          <a:xfrm>
            <a:off x="4629547" y="3377235"/>
            <a:ext cx="3499154" cy="246221"/>
          </a:xfrm>
          <a:prstGeom prst="rect">
            <a:avLst/>
          </a:prstGeom>
          <a:noFill/>
        </p:spPr>
        <p:txBody>
          <a:bodyPr wrap="square" rtlCol="0">
            <a:spAutoFit/>
          </a:bodyPr>
          <a:lstStyle/>
          <a:p>
            <a:r>
              <a:rPr lang="en-US" altLang="zh-CN" sz="1000" dirty="0">
                <a:solidFill>
                  <a:schemeClr val="accent1"/>
                </a:solidFill>
                <a:latin typeface="Lato"/>
                <a:sym typeface="Lato"/>
              </a:rPr>
              <a:t>Collect the data of one single octave and use it as the sample</a:t>
            </a:r>
            <a:endParaRPr lang="zh-CN" altLang="en-US" sz="1000" dirty="0">
              <a:solidFill>
                <a:schemeClr val="accent1"/>
              </a:solidFill>
              <a:latin typeface="Lato"/>
              <a:sym typeface="Lato"/>
            </a:endParaRPr>
          </a:p>
        </p:txBody>
      </p:sp>
      <p:sp>
        <p:nvSpPr>
          <p:cNvPr id="3" name="文本框 2">
            <a:extLst>
              <a:ext uri="{FF2B5EF4-FFF2-40B4-BE49-F238E27FC236}">
                <a16:creationId xmlns:a16="http://schemas.microsoft.com/office/drawing/2014/main" id="{F8E89D6B-673E-B34F-BE25-FB2D01A8A6D8}"/>
              </a:ext>
            </a:extLst>
          </p:cNvPr>
          <p:cNvSpPr txBox="1"/>
          <p:nvPr/>
        </p:nvSpPr>
        <p:spPr>
          <a:xfrm>
            <a:off x="1481959" y="3708050"/>
            <a:ext cx="6028733" cy="738664"/>
          </a:xfrm>
          <a:prstGeom prst="rect">
            <a:avLst/>
          </a:prstGeom>
          <a:noFill/>
        </p:spPr>
        <p:txBody>
          <a:bodyPr wrap="square" rtlCol="0">
            <a:spAutoFit/>
          </a:bodyPr>
          <a:lstStyle/>
          <a:p>
            <a:r>
              <a:rPr lang="en-US" altLang="zh-CN" dirty="0">
                <a:solidFill>
                  <a:schemeClr val="accent1"/>
                </a:solidFill>
                <a:latin typeface="Lato"/>
              </a:rPr>
              <a:t>We worked on the data analyzing part of the plan. To change the data into a time-frequency domain, we use the algorithm of spectrogram and chroma gram to process the audio we get before.</a:t>
            </a:r>
            <a:r>
              <a:rPr lang="zh-CN" altLang="zh-CN" dirty="0">
                <a:solidFill>
                  <a:schemeClr val="accent1"/>
                </a:solidFill>
                <a:latin typeface="Lato"/>
              </a:rPr>
              <a:t> </a:t>
            </a:r>
            <a:endParaRPr lang="zh-CN" altLang="en-US" dirty="0">
              <a:solidFill>
                <a:schemeClr val="accent1"/>
              </a:solidFill>
              <a:latin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lvl="0"/>
            <a:r>
              <a:rPr lang="en-US" altLang="zh-CN" sz="2800" dirty="0"/>
              <a:t>Spectrogram &amp; </a:t>
            </a:r>
            <a:r>
              <a:rPr lang="en-US" altLang="zh-CN" sz="2800" dirty="0" err="1"/>
              <a:t>Chromagram</a:t>
            </a:r>
            <a:endParaRPr dirty="0"/>
          </a:p>
        </p:txBody>
      </p:sp>
      <p:pic>
        <p:nvPicPr>
          <p:cNvPr id="4" name="Picture 2" descr="A picture containing indoor, electronics&#10;&#10;Description automatically generated">
            <a:extLst>
              <a:ext uri="{FF2B5EF4-FFF2-40B4-BE49-F238E27FC236}">
                <a16:creationId xmlns:a16="http://schemas.microsoft.com/office/drawing/2014/main" id="{99EF1725-E70D-C546-8650-6855FC2EBB5F}"/>
              </a:ext>
            </a:extLst>
          </p:cNvPr>
          <p:cNvPicPr/>
          <p:nvPr/>
        </p:nvPicPr>
        <p:blipFill>
          <a:blip r:embed="rId3">
            <a:extLst>
              <a:ext uri="{28A0092B-C50C-407E-A947-70E740481C1C}">
                <a14:useLocalDpi xmlns:a14="http://schemas.microsoft.com/office/drawing/2010/main" val="0"/>
              </a:ext>
            </a:extLst>
          </a:blip>
          <a:stretch>
            <a:fillRect/>
          </a:stretch>
        </p:blipFill>
        <p:spPr>
          <a:xfrm>
            <a:off x="345311" y="1844042"/>
            <a:ext cx="4075342" cy="1573921"/>
          </a:xfrm>
          <a:prstGeom prst="rect">
            <a:avLst/>
          </a:prstGeom>
        </p:spPr>
      </p:pic>
      <p:pic>
        <p:nvPicPr>
          <p:cNvPr id="7" name="Picture 1">
            <a:extLst>
              <a:ext uri="{FF2B5EF4-FFF2-40B4-BE49-F238E27FC236}">
                <a16:creationId xmlns:a16="http://schemas.microsoft.com/office/drawing/2014/main" id="{38A530C4-ACF8-4F41-938F-98D9720AE33A}"/>
              </a:ext>
            </a:extLst>
          </p:cNvPr>
          <p:cNvPicPr/>
          <p:nvPr/>
        </p:nvPicPr>
        <p:blipFill>
          <a:blip r:embed="rId4">
            <a:extLst>
              <a:ext uri="{28A0092B-C50C-407E-A947-70E740481C1C}">
                <a14:useLocalDpi xmlns:a14="http://schemas.microsoft.com/office/drawing/2010/main" val="0"/>
              </a:ext>
            </a:extLst>
          </a:blip>
          <a:stretch>
            <a:fillRect/>
          </a:stretch>
        </p:blipFill>
        <p:spPr>
          <a:xfrm>
            <a:off x="345311" y="3417963"/>
            <a:ext cx="3955525" cy="1492466"/>
          </a:xfrm>
          <a:prstGeom prst="rect">
            <a:avLst/>
          </a:prstGeom>
        </p:spPr>
      </p:pic>
      <p:sp>
        <p:nvSpPr>
          <p:cNvPr id="3" name="文本框 2">
            <a:extLst>
              <a:ext uri="{FF2B5EF4-FFF2-40B4-BE49-F238E27FC236}">
                <a16:creationId xmlns:a16="http://schemas.microsoft.com/office/drawing/2014/main" id="{F8E89D6B-673E-B34F-BE25-FB2D01A8A6D8}"/>
              </a:ext>
            </a:extLst>
          </p:cNvPr>
          <p:cNvSpPr txBox="1"/>
          <p:nvPr/>
        </p:nvSpPr>
        <p:spPr>
          <a:xfrm>
            <a:off x="4452183" y="1865590"/>
            <a:ext cx="4521549" cy="1384995"/>
          </a:xfrm>
          <a:prstGeom prst="rect">
            <a:avLst/>
          </a:prstGeom>
          <a:noFill/>
        </p:spPr>
        <p:txBody>
          <a:bodyPr wrap="square" rtlCol="0">
            <a:spAutoFit/>
          </a:bodyPr>
          <a:lstStyle/>
          <a:p>
            <a:r>
              <a:rPr lang="en-US" altLang="zh-CN" dirty="0">
                <a:solidFill>
                  <a:schemeClr val="accent1"/>
                </a:solidFill>
                <a:latin typeface="Lato"/>
              </a:rPr>
              <a:t>Spectrogram is a kind of algorithm that we use to analyze the audio signal. A spectrogram is a visual representation of the spectrum of frequencies of a signal as it varies with time. When applied to an audio signal, spectrograms are sometimes called sonographs, voiceprints, or voicegrams.</a:t>
            </a:r>
          </a:p>
        </p:txBody>
      </p:sp>
      <p:sp>
        <p:nvSpPr>
          <p:cNvPr id="5" name="矩形 4">
            <a:extLst>
              <a:ext uri="{FF2B5EF4-FFF2-40B4-BE49-F238E27FC236}">
                <a16:creationId xmlns:a16="http://schemas.microsoft.com/office/drawing/2014/main" id="{8D7092E8-D973-D54D-8280-01FF957EE075}"/>
              </a:ext>
            </a:extLst>
          </p:cNvPr>
          <p:cNvSpPr/>
          <p:nvPr/>
        </p:nvSpPr>
        <p:spPr>
          <a:xfrm>
            <a:off x="4452183" y="3323373"/>
            <a:ext cx="4346506" cy="1600438"/>
          </a:xfrm>
          <a:prstGeom prst="rect">
            <a:avLst/>
          </a:prstGeom>
        </p:spPr>
        <p:txBody>
          <a:bodyPr wrap="square">
            <a:spAutoFit/>
          </a:bodyPr>
          <a:lstStyle/>
          <a:p>
            <a:r>
              <a:rPr lang="en-US" altLang="zh-CN" dirty="0">
                <a:solidFill>
                  <a:schemeClr val="accent1"/>
                </a:solidFill>
                <a:latin typeface="Lato"/>
              </a:rPr>
              <a:t>In music, the term chroma feature or </a:t>
            </a:r>
            <a:r>
              <a:rPr lang="en-US" altLang="zh-CN" dirty="0" err="1">
                <a:solidFill>
                  <a:schemeClr val="accent1"/>
                </a:solidFill>
                <a:latin typeface="Lato"/>
              </a:rPr>
              <a:t>chromagram</a:t>
            </a:r>
            <a:r>
              <a:rPr lang="en-US" altLang="zh-CN" dirty="0">
                <a:solidFill>
                  <a:schemeClr val="accent1"/>
                </a:solidFill>
                <a:latin typeface="Lato"/>
              </a:rPr>
              <a:t> closely relates to the twelve different pitch classes. Chroma-based features, which are also referred to as "pitch class profiles", are a powerful tool for analyzing music whose pitches can be meaningfully categorized (often into twelve categories) and whose tuning approximates to the equal-tempered scale.</a:t>
            </a:r>
          </a:p>
        </p:txBody>
      </p:sp>
    </p:spTree>
    <p:extLst>
      <p:ext uri="{BB962C8B-B14F-4D97-AF65-F5344CB8AC3E}">
        <p14:creationId xmlns:p14="http://schemas.microsoft.com/office/powerpoint/2010/main" val="1926068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lvl="0"/>
            <a:r>
              <a:rPr lang="en-US" altLang="zh-CN" sz="2800" dirty="0"/>
              <a:t>Progress and Challenge</a:t>
            </a:r>
            <a:endParaRPr dirty="0"/>
          </a:p>
        </p:txBody>
      </p:sp>
      <p:pic>
        <p:nvPicPr>
          <p:cNvPr id="4" name="Picture 4" descr="A screenshot of a cell phone&#10;&#10;Description automatically generated">
            <a:extLst>
              <a:ext uri="{FF2B5EF4-FFF2-40B4-BE49-F238E27FC236}">
                <a16:creationId xmlns:a16="http://schemas.microsoft.com/office/drawing/2014/main" id="{432AEDB7-9653-7546-8C53-B05443863F8C}"/>
              </a:ext>
            </a:extLst>
          </p:cNvPr>
          <p:cNvPicPr/>
          <p:nvPr/>
        </p:nvPicPr>
        <p:blipFill>
          <a:blip r:embed="rId3">
            <a:extLst>
              <a:ext uri="{28A0092B-C50C-407E-A947-70E740481C1C}">
                <a14:useLocalDpi xmlns:a14="http://schemas.microsoft.com/office/drawing/2010/main" val="0"/>
              </a:ext>
            </a:extLst>
          </a:blip>
          <a:stretch>
            <a:fillRect/>
          </a:stretch>
        </p:blipFill>
        <p:spPr>
          <a:xfrm>
            <a:off x="1600200" y="2226835"/>
            <a:ext cx="5943600" cy="1270000"/>
          </a:xfrm>
          <a:prstGeom prst="rect">
            <a:avLst/>
          </a:prstGeom>
        </p:spPr>
      </p:pic>
      <p:sp>
        <p:nvSpPr>
          <p:cNvPr id="5" name="文本框 4">
            <a:extLst>
              <a:ext uri="{FF2B5EF4-FFF2-40B4-BE49-F238E27FC236}">
                <a16:creationId xmlns:a16="http://schemas.microsoft.com/office/drawing/2014/main" id="{4D62CCFD-FF01-A949-AD99-D527E2868E33}"/>
              </a:ext>
            </a:extLst>
          </p:cNvPr>
          <p:cNvSpPr txBox="1"/>
          <p:nvPr/>
        </p:nvSpPr>
        <p:spPr>
          <a:xfrm>
            <a:off x="1283313" y="3796336"/>
            <a:ext cx="6577373" cy="523220"/>
          </a:xfrm>
          <a:prstGeom prst="rect">
            <a:avLst/>
          </a:prstGeom>
          <a:noFill/>
        </p:spPr>
        <p:txBody>
          <a:bodyPr wrap="square" rtlCol="0">
            <a:spAutoFit/>
          </a:bodyPr>
          <a:lstStyle/>
          <a:p>
            <a:r>
              <a:rPr lang="en-US" altLang="zh-CN" dirty="0">
                <a:solidFill>
                  <a:schemeClr val="accent1"/>
                </a:solidFill>
                <a:latin typeface="Lato"/>
              </a:rPr>
              <a:t>By using these two kinds of data, we successfully divide the audio by every single note and also can label the note by different pitch. </a:t>
            </a:r>
            <a:endParaRPr lang="zh-CN" altLang="en-US" dirty="0">
              <a:solidFill>
                <a:schemeClr val="accent1"/>
              </a:solidFill>
              <a:latin typeface="Lato"/>
            </a:endParaRPr>
          </a:p>
        </p:txBody>
      </p:sp>
    </p:spTree>
    <p:extLst>
      <p:ext uri="{BB962C8B-B14F-4D97-AF65-F5344CB8AC3E}">
        <p14:creationId xmlns:p14="http://schemas.microsoft.com/office/powerpoint/2010/main" val="23889330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lvl="0"/>
            <a:r>
              <a:rPr lang="en-US" altLang="zh-CN" sz="2800" dirty="0"/>
              <a:t>Progress and Challenge</a:t>
            </a:r>
            <a:endParaRPr dirty="0"/>
          </a:p>
        </p:txBody>
      </p:sp>
      <p:sp>
        <p:nvSpPr>
          <p:cNvPr id="5" name="文本框 4">
            <a:extLst>
              <a:ext uri="{FF2B5EF4-FFF2-40B4-BE49-F238E27FC236}">
                <a16:creationId xmlns:a16="http://schemas.microsoft.com/office/drawing/2014/main" id="{4D62CCFD-FF01-A949-AD99-D527E2868E33}"/>
              </a:ext>
            </a:extLst>
          </p:cNvPr>
          <p:cNvSpPr txBox="1"/>
          <p:nvPr/>
        </p:nvSpPr>
        <p:spPr>
          <a:xfrm>
            <a:off x="1283312" y="3689131"/>
            <a:ext cx="6577373" cy="1169551"/>
          </a:xfrm>
          <a:prstGeom prst="rect">
            <a:avLst/>
          </a:prstGeom>
          <a:noFill/>
        </p:spPr>
        <p:txBody>
          <a:bodyPr wrap="square" rtlCol="0">
            <a:spAutoFit/>
          </a:bodyPr>
          <a:lstStyle/>
          <a:p>
            <a:r>
              <a:rPr lang="en-US" altLang="zh-CN" dirty="0">
                <a:solidFill>
                  <a:schemeClr val="accent1"/>
                </a:solidFill>
                <a:latin typeface="Lato"/>
              </a:rPr>
              <a:t>But as the spectrogram shows, the frequency of a single pitch will reflect on different frequency bands. So, it is difficult to determine which octave (from a lower </a:t>
            </a:r>
            <a:r>
              <a:rPr lang="en-US" altLang="zh-CN" b="1" i="1" dirty="0">
                <a:solidFill>
                  <a:schemeClr val="accent1"/>
                </a:solidFill>
                <a:latin typeface="Lato"/>
              </a:rPr>
              <a:t>do</a:t>
            </a:r>
            <a:r>
              <a:rPr lang="en-US" altLang="zh-CN" dirty="0">
                <a:solidFill>
                  <a:schemeClr val="accent1"/>
                </a:solidFill>
                <a:latin typeface="Lato"/>
              </a:rPr>
              <a:t> to a higher </a:t>
            </a:r>
            <a:r>
              <a:rPr lang="en-US" altLang="zh-CN" b="1" i="1" dirty="0">
                <a:solidFill>
                  <a:schemeClr val="accent1"/>
                </a:solidFill>
                <a:latin typeface="Lato"/>
              </a:rPr>
              <a:t>do</a:t>
            </a:r>
            <a:r>
              <a:rPr lang="en-US" altLang="zh-CN" dirty="0">
                <a:solidFill>
                  <a:schemeClr val="accent1"/>
                </a:solidFill>
                <a:latin typeface="Lato"/>
              </a:rPr>
              <a:t>) does the pitch in. This also can’t be solved by the chroma gram too. Chroma gram can get the exactly pitch of different frequency, but it can’t figure out which octave does this pitch in. </a:t>
            </a:r>
            <a:endParaRPr lang="zh-CN" altLang="en-US" dirty="0">
              <a:solidFill>
                <a:schemeClr val="accent1"/>
              </a:solidFill>
              <a:latin typeface="Lato"/>
            </a:endParaRPr>
          </a:p>
        </p:txBody>
      </p:sp>
      <p:pic>
        <p:nvPicPr>
          <p:cNvPr id="6" name="Picture 2" descr="A picture containing indoor, electronics&#10;&#10;Description automatically generated">
            <a:extLst>
              <a:ext uri="{FF2B5EF4-FFF2-40B4-BE49-F238E27FC236}">
                <a16:creationId xmlns:a16="http://schemas.microsoft.com/office/drawing/2014/main" id="{7CA11EAF-D279-3E46-8F18-26A126CA703F}"/>
              </a:ext>
            </a:extLst>
          </p:cNvPr>
          <p:cNvPicPr/>
          <p:nvPr/>
        </p:nvPicPr>
        <p:blipFill>
          <a:blip r:embed="rId3">
            <a:extLst>
              <a:ext uri="{28A0092B-C50C-407E-A947-70E740481C1C}">
                <a14:useLocalDpi xmlns:a14="http://schemas.microsoft.com/office/drawing/2010/main" val="0"/>
              </a:ext>
            </a:extLst>
          </a:blip>
          <a:stretch>
            <a:fillRect/>
          </a:stretch>
        </p:blipFill>
        <p:spPr>
          <a:xfrm>
            <a:off x="2534328" y="2038132"/>
            <a:ext cx="4075342" cy="1573921"/>
          </a:xfrm>
          <a:prstGeom prst="rect">
            <a:avLst/>
          </a:prstGeom>
        </p:spPr>
      </p:pic>
    </p:spTree>
    <p:extLst>
      <p:ext uri="{BB962C8B-B14F-4D97-AF65-F5344CB8AC3E}">
        <p14:creationId xmlns:p14="http://schemas.microsoft.com/office/powerpoint/2010/main" val="31993027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lvl="0"/>
            <a:r>
              <a:rPr lang="en-US" altLang="zh-CN" sz="2800" dirty="0"/>
              <a:t>Progress and Challenge</a:t>
            </a:r>
            <a:endParaRPr dirty="0"/>
          </a:p>
        </p:txBody>
      </p:sp>
      <p:sp>
        <p:nvSpPr>
          <p:cNvPr id="5" name="文本框 4">
            <a:extLst>
              <a:ext uri="{FF2B5EF4-FFF2-40B4-BE49-F238E27FC236}">
                <a16:creationId xmlns:a16="http://schemas.microsoft.com/office/drawing/2014/main" id="{4D62CCFD-FF01-A949-AD99-D527E2868E33}"/>
              </a:ext>
            </a:extLst>
          </p:cNvPr>
          <p:cNvSpPr txBox="1"/>
          <p:nvPr/>
        </p:nvSpPr>
        <p:spPr>
          <a:xfrm>
            <a:off x="729450" y="3689131"/>
            <a:ext cx="7688700" cy="954107"/>
          </a:xfrm>
          <a:prstGeom prst="rect">
            <a:avLst/>
          </a:prstGeom>
          <a:noFill/>
        </p:spPr>
        <p:txBody>
          <a:bodyPr wrap="square" rtlCol="0">
            <a:spAutoFit/>
          </a:bodyPr>
          <a:lstStyle/>
          <a:p>
            <a:r>
              <a:rPr lang="en-US" altLang="zh-CN" dirty="0">
                <a:solidFill>
                  <a:schemeClr val="accent1"/>
                </a:solidFill>
                <a:latin typeface="Lato"/>
              </a:rPr>
              <a:t>To solve the problem of the exact octave determination, we want to compare the strength of the pitch in different frequency bands to get the highest one to be the target. </a:t>
            </a:r>
          </a:p>
          <a:p>
            <a:r>
              <a:rPr lang="en-US" altLang="zh-CN" dirty="0">
                <a:solidFill>
                  <a:schemeClr val="accent1"/>
                </a:solidFill>
                <a:latin typeface="Lato"/>
              </a:rPr>
              <a:t>But, sometimes the maximum of the strength of frequency may be wrong somewhere, so we need to compare more detail data to get the result. </a:t>
            </a:r>
          </a:p>
        </p:txBody>
      </p:sp>
      <p:pic>
        <p:nvPicPr>
          <p:cNvPr id="6" name="Picture 2" descr="A picture containing indoor, electronics&#10;&#10;Description automatically generated">
            <a:extLst>
              <a:ext uri="{FF2B5EF4-FFF2-40B4-BE49-F238E27FC236}">
                <a16:creationId xmlns:a16="http://schemas.microsoft.com/office/drawing/2014/main" id="{7CA11EAF-D279-3E46-8F18-26A126CA703F}"/>
              </a:ext>
            </a:extLst>
          </p:cNvPr>
          <p:cNvPicPr/>
          <p:nvPr/>
        </p:nvPicPr>
        <p:blipFill>
          <a:blip r:embed="rId3">
            <a:extLst>
              <a:ext uri="{28A0092B-C50C-407E-A947-70E740481C1C}">
                <a14:useLocalDpi xmlns:a14="http://schemas.microsoft.com/office/drawing/2010/main" val="0"/>
              </a:ext>
            </a:extLst>
          </a:blip>
          <a:stretch>
            <a:fillRect/>
          </a:stretch>
        </p:blipFill>
        <p:spPr>
          <a:xfrm>
            <a:off x="2534328" y="2038132"/>
            <a:ext cx="4075342" cy="1573921"/>
          </a:xfrm>
          <a:prstGeom prst="rect">
            <a:avLst/>
          </a:prstGeom>
        </p:spPr>
      </p:pic>
    </p:spTree>
    <p:extLst>
      <p:ext uri="{BB962C8B-B14F-4D97-AF65-F5344CB8AC3E}">
        <p14:creationId xmlns:p14="http://schemas.microsoft.com/office/powerpoint/2010/main" val="324765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lvl="0"/>
            <a:r>
              <a:rPr lang="en-US" altLang="zh-CN" sz="2800" dirty="0"/>
              <a:t>Progress and Challenge</a:t>
            </a:r>
            <a:endParaRPr dirty="0"/>
          </a:p>
        </p:txBody>
      </p:sp>
      <p:sp>
        <p:nvSpPr>
          <p:cNvPr id="5" name="文本框 4">
            <a:extLst>
              <a:ext uri="{FF2B5EF4-FFF2-40B4-BE49-F238E27FC236}">
                <a16:creationId xmlns:a16="http://schemas.microsoft.com/office/drawing/2014/main" id="{4D62CCFD-FF01-A949-AD99-D527E2868E33}"/>
              </a:ext>
            </a:extLst>
          </p:cNvPr>
          <p:cNvSpPr txBox="1"/>
          <p:nvPr/>
        </p:nvSpPr>
        <p:spPr>
          <a:xfrm>
            <a:off x="729450" y="3689131"/>
            <a:ext cx="7688700" cy="1169551"/>
          </a:xfrm>
          <a:prstGeom prst="rect">
            <a:avLst/>
          </a:prstGeom>
          <a:noFill/>
        </p:spPr>
        <p:txBody>
          <a:bodyPr wrap="square" rtlCol="0">
            <a:spAutoFit/>
          </a:bodyPr>
          <a:lstStyle/>
          <a:p>
            <a:r>
              <a:rPr lang="en-US" altLang="zh-CN" dirty="0">
                <a:solidFill>
                  <a:schemeClr val="accent1"/>
                </a:solidFill>
                <a:latin typeface="Lato"/>
              </a:rPr>
              <a:t>We use the sliding window to do the analyzing work. We first find out the maximum window from the part we divided before. Then, we choose the maximum column from this window so that we can get the exact detail frequency of this part of radio, in a word, we get the exact octave of this single note.</a:t>
            </a:r>
          </a:p>
          <a:p>
            <a:r>
              <a:rPr lang="en-US" altLang="zh-CN" dirty="0">
                <a:solidFill>
                  <a:schemeClr val="accent1"/>
                </a:solidFill>
                <a:latin typeface="Lato"/>
              </a:rPr>
              <a:t>After solving this problem, we can now transcript some simple music.</a:t>
            </a:r>
          </a:p>
        </p:txBody>
      </p:sp>
      <p:pic>
        <p:nvPicPr>
          <p:cNvPr id="6" name="Picture 2" descr="A picture containing indoor, electronics&#10;&#10;Description automatically generated">
            <a:extLst>
              <a:ext uri="{FF2B5EF4-FFF2-40B4-BE49-F238E27FC236}">
                <a16:creationId xmlns:a16="http://schemas.microsoft.com/office/drawing/2014/main" id="{7CA11EAF-D279-3E46-8F18-26A126CA703F}"/>
              </a:ext>
            </a:extLst>
          </p:cNvPr>
          <p:cNvPicPr/>
          <p:nvPr/>
        </p:nvPicPr>
        <p:blipFill>
          <a:blip r:embed="rId3">
            <a:extLst>
              <a:ext uri="{28A0092B-C50C-407E-A947-70E740481C1C}">
                <a14:useLocalDpi xmlns:a14="http://schemas.microsoft.com/office/drawing/2010/main" val="0"/>
              </a:ext>
            </a:extLst>
          </a:blip>
          <a:stretch>
            <a:fillRect/>
          </a:stretch>
        </p:blipFill>
        <p:spPr>
          <a:xfrm>
            <a:off x="2534328" y="2038132"/>
            <a:ext cx="4075342" cy="1573921"/>
          </a:xfrm>
          <a:prstGeom prst="rect">
            <a:avLst/>
          </a:prstGeom>
        </p:spPr>
      </p:pic>
    </p:spTree>
    <p:extLst>
      <p:ext uri="{BB962C8B-B14F-4D97-AF65-F5344CB8AC3E}">
        <p14:creationId xmlns:p14="http://schemas.microsoft.com/office/powerpoint/2010/main" val="3708992647"/>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TotalTime>
  <Words>589</Words>
  <Application>Microsoft Macintosh PowerPoint</Application>
  <PresentationFormat>全屏显示(16:9)</PresentationFormat>
  <Paragraphs>55</Paragraphs>
  <Slides>11</Slides>
  <Notes>11</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11</vt:i4>
      </vt:variant>
    </vt:vector>
  </HeadingPairs>
  <TitlesOfParts>
    <vt:vector size="16" baseType="lpstr">
      <vt:lpstr>Calibri</vt:lpstr>
      <vt:lpstr>Arial</vt:lpstr>
      <vt:lpstr>Lato</vt:lpstr>
      <vt:lpstr>Raleway</vt:lpstr>
      <vt:lpstr>Streamline</vt:lpstr>
      <vt:lpstr>S20-65 Capstone Design:  Music Sheet Maker</vt:lpstr>
      <vt:lpstr>Scope of Work</vt:lpstr>
      <vt:lpstr>Progress and Future Plan</vt:lpstr>
      <vt:lpstr>Progress and Challenge</vt:lpstr>
      <vt:lpstr>Spectrogram &amp; Chromagram</vt:lpstr>
      <vt:lpstr>Progress and Challenge</vt:lpstr>
      <vt:lpstr>Progress and Challenge</vt:lpstr>
      <vt:lpstr>Progress and Challenge</vt:lpstr>
      <vt:lpstr>Progress and Challenge</vt:lpstr>
      <vt:lpstr>Demo</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Design:  Music Sheet Maker</dc:title>
  <dc:creator>袁 斯凡</dc:creator>
  <cp:lastModifiedBy>Wang Haocong</cp:lastModifiedBy>
  <cp:revision>12</cp:revision>
  <dcterms:created xsi:type="dcterms:W3CDTF">2020-02-12T22:02:49Z</dcterms:created>
  <dcterms:modified xsi:type="dcterms:W3CDTF">2020-03-23T18:57:08Z</dcterms:modified>
</cp:coreProperties>
</file>